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32"/>
  </p:notesMasterIdLst>
  <p:handoutMasterIdLst>
    <p:handoutMasterId r:id="rId33"/>
  </p:handoutMasterIdLst>
  <p:sldIdLst>
    <p:sldId id="2147480102" r:id="rId4"/>
    <p:sldId id="257" r:id="rId5"/>
    <p:sldId id="258" r:id="rId6"/>
    <p:sldId id="264" r:id="rId7"/>
    <p:sldId id="265" r:id="rId8"/>
    <p:sldId id="279" r:id="rId9"/>
    <p:sldId id="280" r:id="rId10"/>
    <p:sldId id="2147482790" r:id="rId11"/>
    <p:sldId id="2147482793" r:id="rId12"/>
    <p:sldId id="2147482794" r:id="rId13"/>
    <p:sldId id="2147482795" r:id="rId14"/>
    <p:sldId id="263" r:id="rId15"/>
    <p:sldId id="2147482796" r:id="rId16"/>
    <p:sldId id="2147482797" r:id="rId17"/>
    <p:sldId id="268" r:id="rId18"/>
    <p:sldId id="269" r:id="rId19"/>
    <p:sldId id="2147482798" r:id="rId20"/>
    <p:sldId id="282" r:id="rId21"/>
    <p:sldId id="271" r:id="rId22"/>
    <p:sldId id="2147482799" r:id="rId23"/>
    <p:sldId id="2147482800" r:id="rId24"/>
    <p:sldId id="273" r:id="rId25"/>
    <p:sldId id="278" r:id="rId26"/>
    <p:sldId id="281" r:id="rId27"/>
    <p:sldId id="274" r:id="rId28"/>
    <p:sldId id="2147480056" r:id="rId29"/>
    <p:sldId id="2147482788" r:id="rId30"/>
    <p:sldId id="2147482801" r:id="rId31"/>
  </p:sldIdLst>
  <p:sldSz cx="12192000" cy="6858000"/>
  <p:notesSz cx="6858000" cy="9144000"/>
  <p:embeddedFontLs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SemiBold" panose="020B0706030804020204" pitchFamily="34" charset="0"/>
      <p:bold r:id="rId38"/>
      <p:boldItalic r:id="rId39"/>
    </p:embeddedFont>
    <p:embeddedFont>
      <p:font typeface="Segoe Sans Text" pitchFamily="2" charset="0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57"/>
            <p14:sldId id="258"/>
            <p14:sldId id="264"/>
            <p14:sldId id="265"/>
            <p14:sldId id="279"/>
            <p14:sldId id="280"/>
            <p14:sldId id="2147482790"/>
            <p14:sldId id="2147482793"/>
            <p14:sldId id="2147482794"/>
            <p14:sldId id="2147482795"/>
            <p14:sldId id="263"/>
            <p14:sldId id="2147482796"/>
            <p14:sldId id="2147482797"/>
            <p14:sldId id="268"/>
            <p14:sldId id="269"/>
            <p14:sldId id="2147482798"/>
            <p14:sldId id="282"/>
            <p14:sldId id="271"/>
            <p14:sldId id="2147482799"/>
            <p14:sldId id="2147482800"/>
            <p14:sldId id="273"/>
            <p14:sldId id="278"/>
            <p14:sldId id="281"/>
            <p14:sldId id="274"/>
            <p14:sldId id="2147480056"/>
            <p14:sldId id="2147482788"/>
            <p14:sldId id="21474828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11/26/2024 8:28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11/26/2024 8:28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11/26/2024 8:28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3660-9A10-6FF5-E85B-0914549D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1DB4-8402-8160-D7C6-88B853BA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88BB-079D-5511-3B3E-3995F834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70FD-E0CA-41BD-BF3F-FC593F9C422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E6016-1BFF-0410-750E-F8B90B21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6373F-D8E3-8B3F-1F42-E0EE1B9C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2A6D-B19E-41D0-B722-CA54B8007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5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CBA6-625D-0788-BA0D-447813B1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472E5-D906-3E25-3221-86DCE3813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F31C-82E1-89CA-F615-8FEC29AF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70FD-E0CA-41BD-BF3F-FC593F9C422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FA906-0946-577B-4821-E2E63E50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1BB64-EF5E-1581-C4F1-C6F9728C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12A6D-B19E-41D0-B722-CA54B8007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4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  <p:sldLayoutId id="2147485851" r:id="rId51"/>
    <p:sldLayoutId id="2147485852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ongnguyend/Practical.CleanArchitecture" TargetMode="Externa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5" y="1175657"/>
            <a:ext cx="10682493" cy="3145331"/>
          </a:xfrm>
        </p:spPr>
        <p:txBody>
          <a:bodyPr/>
          <a:lstStyle/>
          <a:p>
            <a:r>
              <a:rPr lang="en-US" sz="4000" dirty="0"/>
              <a:t>Boosting Single Page Application Security with Backend for Frontend Pattern and YARP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20988"/>
            <a:ext cx="5430837" cy="68131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Phong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56C0-6750-E43E-9329-C0C422E92B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Problems with the Workarounds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C6B77-357A-FBB9-50C2-4F0162A2C6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token is stored on the client side, in the event of token leaking (especially refresh token), it can be a disaster.</a:t>
            </a:r>
          </a:p>
        </p:txBody>
      </p:sp>
    </p:spTree>
    <p:extLst>
      <p:ext uri="{BB962C8B-B14F-4D97-AF65-F5344CB8AC3E}">
        <p14:creationId xmlns:p14="http://schemas.microsoft.com/office/powerpoint/2010/main" val="36063400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AE78-4A46-FFAB-FDC4-3F247C070A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How to Protect Tokens?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24D1-1A85-D54C-63B0-452909A52B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Do not use token for session management.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Do not store token(s) on client side.</a:t>
            </a:r>
          </a:p>
        </p:txBody>
      </p:sp>
    </p:spTree>
    <p:extLst>
      <p:ext uri="{BB962C8B-B14F-4D97-AF65-F5344CB8AC3E}">
        <p14:creationId xmlns:p14="http://schemas.microsoft.com/office/powerpoint/2010/main" val="32315047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87BB77-738F-D9D4-72E6-A157B8EC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11295698" cy="853760"/>
          </a:xfrm>
        </p:spPr>
        <p:txBody>
          <a:bodyPr/>
          <a:lstStyle/>
          <a:p>
            <a:r>
              <a:rPr lang="en-US" sz="4000" dirty="0"/>
              <a:t>Backend for Frontend Pattern</a:t>
            </a:r>
          </a:p>
        </p:txBody>
      </p:sp>
    </p:spTree>
    <p:extLst>
      <p:ext uri="{BB962C8B-B14F-4D97-AF65-F5344CB8AC3E}">
        <p14:creationId xmlns:p14="http://schemas.microsoft.com/office/powerpoint/2010/main" val="26630935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52F3E-8FA6-2D11-F965-EA91BC9017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is the Backend for Frontend (BFF) Pattern?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1EFD06-6878-1255-E5DE-D46DEE7BFC6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Separate backend services are created specifically for different frontend applications, such as web, mobile, or other clients.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Instead of a single backend trying to accommodate all types of clients, BFF allows each client to have a custom backend that caters to its specific needs.</a:t>
            </a:r>
          </a:p>
        </p:txBody>
      </p:sp>
    </p:spTree>
    <p:extLst>
      <p:ext uri="{BB962C8B-B14F-4D97-AF65-F5344CB8AC3E}">
        <p14:creationId xmlns:p14="http://schemas.microsoft.com/office/powerpoint/2010/main" val="10138993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9D81796-4074-1719-7622-F8C8E64502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Benefits of BFF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BE891BB-C910-C3AC-7737-88143B51741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Optimizes performance by minimizing data processing and handling on the frontend, ensuring that each client only receives the relevant data and logic.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Simplifies the frontend logic and improves user experience by reducing the burden of handling complex API responses.</a:t>
            </a:r>
          </a:p>
        </p:txBody>
      </p:sp>
    </p:spTree>
    <p:extLst>
      <p:ext uri="{BB962C8B-B14F-4D97-AF65-F5344CB8AC3E}">
        <p14:creationId xmlns:p14="http://schemas.microsoft.com/office/powerpoint/2010/main" val="23149453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60A1-D001-3EB2-07FF-C133275E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BFF Usage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3B701B93-B230-23CD-C662-281783BC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688090"/>
            <a:ext cx="6553545" cy="34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5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87E7-87DE-C9E0-9CEB-7EE12123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BFF for Session and Token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8AA77E-E278-6558-182C-150A9DFEE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56" y="1675227"/>
            <a:ext cx="976488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A19251-79BD-5340-DAE9-A0D3188108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BFF for Session and Token Management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041830-E043-0A3B-9F78-39FEA39949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Back to using Cookie for Authentication and Session Management.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Tokens are stored on server site.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Vulnerable to Cross-Site Request Forgery (CSRF).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Still be vulnerable to Cross-Site Scripting (XSS) even Cookie is set </a:t>
            </a:r>
            <a:r>
              <a:rPr lang="en-US" dirty="0" err="1"/>
              <a:t>HttpOnly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Complexity in API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1402170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F0C8-2207-BE97-59A2-FA6663CE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BFF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AD992-34C3-E3D2-51E4-F0E7ACDB7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666" y="443333"/>
            <a:ext cx="7427334" cy="59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87BB77-738F-D9D4-72E6-A157B8EC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10623894" cy="1923604"/>
          </a:xfrm>
        </p:spPr>
        <p:txBody>
          <a:bodyPr/>
          <a:lstStyle/>
          <a:p>
            <a:r>
              <a:rPr lang="en-US" sz="4000" dirty="0"/>
              <a:t>Simplifying API Interactions with YARP</a:t>
            </a:r>
          </a:p>
        </p:txBody>
      </p:sp>
    </p:spTree>
    <p:extLst>
      <p:ext uri="{BB962C8B-B14F-4D97-AF65-F5344CB8AC3E}">
        <p14:creationId xmlns:p14="http://schemas.microsoft.com/office/powerpoint/2010/main" val="35231477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9507-2DF1-2EB9-C5B6-F7894725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SPA Context Diagram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896FFD-9467-D428-0F1D-CDECF959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88" y="492573"/>
            <a:ext cx="646241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60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DC583-7739-3C5B-5868-132ADD6C57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What is YARP?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504D2-4C0F-5B3B-9CFF-C83DBDF7EEC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YARP stands for Yet Another Reverse Proxy.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An opensource </a:t>
            </a:r>
            <a:r>
              <a:rPr lang="en-US" dirty="0" err="1"/>
              <a:t>.Net</a:t>
            </a:r>
            <a:r>
              <a:rPr lang="en-US" dirty="0"/>
              <a:t> library to help create reverse proxy servers that are high-performance, production-ready, and highly customizable.</a:t>
            </a:r>
          </a:p>
        </p:txBody>
      </p:sp>
    </p:spTree>
    <p:extLst>
      <p:ext uri="{BB962C8B-B14F-4D97-AF65-F5344CB8AC3E}">
        <p14:creationId xmlns:p14="http://schemas.microsoft.com/office/powerpoint/2010/main" val="1977559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44C063-D4A6-EECF-90BA-67AF17C0D1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Common Use Cases of YARP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9BFF764-0906-0957-C139-5ED2B124EC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API Gateway.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Load Balancer.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Traffic Routing.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u="sng" dirty="0"/>
              <a:t>Reverse Proxy for Security.</a:t>
            </a:r>
          </a:p>
        </p:txBody>
      </p:sp>
    </p:spTree>
    <p:extLst>
      <p:ext uri="{BB962C8B-B14F-4D97-AF65-F5344CB8AC3E}">
        <p14:creationId xmlns:p14="http://schemas.microsoft.com/office/powerpoint/2010/main" val="27949331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CA39A-21AC-4023-D678-23265BC2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853760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916386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CA39A-21AC-4023-D678-23265BC2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853760"/>
          </a:xfrm>
        </p:spPr>
        <p:txBody>
          <a:bodyPr/>
          <a:lstStyle/>
          <a:p>
            <a:r>
              <a:rPr lang="en-US" sz="4000" dirty="0"/>
              <a:t>Half BFF</a:t>
            </a:r>
          </a:p>
        </p:txBody>
      </p:sp>
    </p:spTree>
    <p:extLst>
      <p:ext uri="{BB962C8B-B14F-4D97-AF65-F5344CB8AC3E}">
        <p14:creationId xmlns:p14="http://schemas.microsoft.com/office/powerpoint/2010/main" val="3271446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E14443-C81D-2CBD-9D2A-CF4E11491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Half BFF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7B1960-5255-5EE0-5D5A-CB997ABBA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532" y="1675227"/>
            <a:ext cx="97109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CCA39A-21AC-4023-D678-23265BC2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853760"/>
          </a:xfrm>
        </p:spPr>
        <p:txBody>
          <a:bodyPr/>
          <a:lstStyle/>
          <a:p>
            <a:r>
              <a:rPr lang="en-US" sz="4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965315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44C063-D4A6-EECF-90BA-67AF17C0D1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Source Code Demo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9BFF764-0906-0957-C139-5ED2B124EC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https://github.com/phongnguyend/Practical.CleanArchitecture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99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06B9B8A-DE5A-270D-5A8A-1A0C18CC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553"/>
          </a:xfrm>
        </p:spPr>
        <p:txBody>
          <a:bodyPr/>
          <a:lstStyle/>
          <a:p>
            <a:pPr algn="l"/>
            <a:r>
              <a:rPr lang="en-US" dirty="0"/>
              <a:t>Common SPA Characteristics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96A2E2C-E202-315B-7064-34949539A0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Static Assets (HTML, JavaScript, CSS, …).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Client-Side Rendering (CSR).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Token-Based Authentication.</a:t>
            </a:r>
          </a:p>
          <a:p>
            <a:pPr lvl="1">
              <a:spcBef>
                <a:spcPts val="1800"/>
              </a:spcBef>
            </a:pPr>
            <a:r>
              <a:rPr lang="en-US" sz="1400" dirty="0"/>
              <a:t>Anti Cross-Site Request Forgery (CSRF) if Cookie is not used, otherwise, it depends.</a:t>
            </a:r>
          </a:p>
          <a:p>
            <a:pPr lvl="1">
              <a:spcBef>
                <a:spcPts val="1800"/>
              </a:spcBef>
            </a:pPr>
            <a:r>
              <a:rPr lang="en-US" sz="1400" dirty="0"/>
              <a:t>Still be vulnerable to Cross-Site Scripting (XSS).</a:t>
            </a:r>
          </a:p>
        </p:txBody>
      </p:sp>
    </p:spTree>
    <p:extLst>
      <p:ext uri="{BB962C8B-B14F-4D97-AF65-F5344CB8AC3E}">
        <p14:creationId xmlns:p14="http://schemas.microsoft.com/office/powerpoint/2010/main" val="21678678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046-E2FA-BDB5-C4F4-0CCFC441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CSRF Recall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1F63A-AC27-14CA-7FD5-A96DB841425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0676" y="1467644"/>
            <a:ext cx="8610600" cy="39227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675F2-FB49-FD9E-CD8C-977596F5F773}"/>
              </a:ext>
            </a:extLst>
          </p:cNvPr>
          <p:cNvSpPr txBox="1"/>
          <p:nvPr/>
        </p:nvSpPr>
        <p:spPr>
          <a:xfrm>
            <a:off x="3672939" y="5564035"/>
            <a:ext cx="240607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https://malicious.com</a:t>
            </a:r>
          </a:p>
        </p:txBody>
      </p:sp>
    </p:spTree>
    <p:extLst>
      <p:ext uri="{BB962C8B-B14F-4D97-AF65-F5344CB8AC3E}">
        <p14:creationId xmlns:p14="http://schemas.microsoft.com/office/powerpoint/2010/main" val="15948658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046-E2FA-BDB5-C4F4-0CCFC441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Recall (1/3)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10E98-9B88-0097-D0F2-38854292D1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0676" y="1905616"/>
            <a:ext cx="10515600" cy="3370262"/>
          </a:xfrm>
        </p:spPr>
      </p:pic>
    </p:spTree>
    <p:extLst>
      <p:ext uri="{BB962C8B-B14F-4D97-AF65-F5344CB8AC3E}">
        <p14:creationId xmlns:p14="http://schemas.microsoft.com/office/powerpoint/2010/main" val="26252214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046-E2FA-BDB5-C4F4-0CCFC441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Recall (2/3)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06069-2099-D883-F93D-C929CBB19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6" y="2329695"/>
            <a:ext cx="10512000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046-E2FA-BDB5-C4F4-0CCFC441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Recall 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7F24E-B036-6DF5-F912-8550A140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6" y="1973032"/>
            <a:ext cx="9323809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38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3633AE9-3FC5-8564-F05F-BAD17C3907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Common Problems with Tokens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74221B1-C6F0-8A82-537D-57F9533670C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Fixed Lifetime.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Immutable.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Difficult to handle Sliding Expiration.</a:t>
            </a:r>
          </a:p>
        </p:txBody>
      </p:sp>
    </p:spTree>
    <p:extLst>
      <p:ext uri="{BB962C8B-B14F-4D97-AF65-F5344CB8AC3E}">
        <p14:creationId xmlns:p14="http://schemas.microsoft.com/office/powerpoint/2010/main" val="2971959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0AD0-F0BC-E68D-CBDA-1643E74E4B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Workarounds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22D5-231A-AB9D-122A-76CE0CEAD2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Increase Token Lifetime.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/>
              <a:t>Refresh Token.</a:t>
            </a:r>
          </a:p>
        </p:txBody>
      </p:sp>
    </p:spTree>
    <p:extLst>
      <p:ext uri="{BB962C8B-B14F-4D97-AF65-F5344CB8AC3E}">
        <p14:creationId xmlns:p14="http://schemas.microsoft.com/office/powerpoint/2010/main" val="3896801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2">
    <a:dk1>
      <a:srgbClr val="333333"/>
    </a:dk1>
    <a:lt1>
      <a:srgbClr val="FFFFFF"/>
    </a:lt1>
    <a:dk2>
      <a:srgbClr val="190449"/>
    </a:dk2>
    <a:lt2>
      <a:srgbClr val="FAFAFA"/>
    </a:lt2>
    <a:accent1>
      <a:srgbClr val="4F2BD3"/>
    </a:accent1>
    <a:accent2>
      <a:srgbClr val="E566CC"/>
    </a:accent2>
    <a:accent3>
      <a:srgbClr val="FA94A1"/>
    </a:accent3>
    <a:accent4>
      <a:srgbClr val="29C2D0"/>
    </a:accent4>
    <a:accent5>
      <a:srgbClr val="D502AA"/>
    </a:accent5>
    <a:accent6>
      <a:srgbClr val="0B6BFF"/>
    </a:accent6>
    <a:hlink>
      <a:srgbClr val="E566CC"/>
    </a:hlink>
    <a:folHlink>
      <a:srgbClr val="E566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464</Words>
  <Application>Microsoft Office PowerPoint</Application>
  <PresentationFormat>Widescreen</PresentationFormat>
  <Paragraphs>65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Open Sans SemiBold</vt:lpstr>
      <vt:lpstr>Calibri</vt:lpstr>
      <vt:lpstr>Segoe UI</vt:lpstr>
      <vt:lpstr>Wingdings</vt:lpstr>
      <vt:lpstr>Segoe Sans Text</vt:lpstr>
      <vt:lpstr>Open Sans</vt:lpstr>
      <vt:lpstr>Azure 2023 Template</vt:lpstr>
      <vt:lpstr>Boosting Single Page Application Security with Backend for Frontend Pattern and YARP</vt:lpstr>
      <vt:lpstr>Common SPA Context Diagram</vt:lpstr>
      <vt:lpstr>Common SPA Characteristics</vt:lpstr>
      <vt:lpstr>CSRF Recall</vt:lpstr>
      <vt:lpstr>XSS Recall (1/3)</vt:lpstr>
      <vt:lpstr>XSS Recall (2/3)</vt:lpstr>
      <vt:lpstr>XSS Recall (3/3)</vt:lpstr>
      <vt:lpstr>PowerPoint Presentation</vt:lpstr>
      <vt:lpstr>PowerPoint Presentation</vt:lpstr>
      <vt:lpstr>PowerPoint Presentation</vt:lpstr>
      <vt:lpstr>PowerPoint Presentation</vt:lpstr>
      <vt:lpstr>Backend for Frontend Pattern</vt:lpstr>
      <vt:lpstr>PowerPoint Presentation</vt:lpstr>
      <vt:lpstr>PowerPoint Presentation</vt:lpstr>
      <vt:lpstr>Common BFF Usage</vt:lpstr>
      <vt:lpstr>BFF for Session and Token Management</vt:lpstr>
      <vt:lpstr>PowerPoint Presentation</vt:lpstr>
      <vt:lpstr>The BFF Flow</vt:lpstr>
      <vt:lpstr>Simplifying API Interactions with YARP</vt:lpstr>
      <vt:lpstr>PowerPoint Presentation</vt:lpstr>
      <vt:lpstr>PowerPoint Presentation</vt:lpstr>
      <vt:lpstr>Demo</vt:lpstr>
      <vt:lpstr>Half BFF</vt:lpstr>
      <vt:lpstr>Half BFF</vt:lpstr>
      <vt:lpstr>Q &amp; A</vt:lpstr>
      <vt:lpstr>Thank you</vt:lpstr>
      <vt:lpstr>Get .NET 9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2024-11-26T13:38:55Z</dcterms:modified>
  <cp:category/>
</cp:coreProperties>
</file>